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aleway"/>
      <p:regular r:id="rId23"/>
      <p:bold r:id="rId24"/>
      <p:italic r:id="rId25"/>
      <p:boldItalic r:id="rId26"/>
    </p:embeddedFont>
    <p:embeddedFont>
      <p:font typeface="Roboto"/>
      <p:regular r:id="rId27"/>
      <p:bold r:id="rId28"/>
      <p:italic r:id="rId29"/>
      <p:boldItalic r:id="rId30"/>
    </p:embeddedFont>
    <p:embeddedFont>
      <p:font typeface="Lato"/>
      <p:regular r:id="rId31"/>
      <p:bold r:id="rId32"/>
      <p:italic r:id="rId33"/>
      <p:boldItalic r:id="rId34"/>
    </p:embeddedFont>
    <p:embeddedFont>
      <p:font typeface="Comforta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regular.fntdata"/><Relationship Id="rId30" Type="http://schemas.openxmlformats.org/officeDocument/2006/relationships/font" Target="fonts/Roboto-boldItalic.fntdata"/><Relationship Id="rId11" Type="http://schemas.openxmlformats.org/officeDocument/2006/relationships/slide" Target="slides/slide6.xml"/><Relationship Id="rId33" Type="http://schemas.openxmlformats.org/officeDocument/2006/relationships/font" Target="fonts/Lato-italic.fntdata"/><Relationship Id="rId10" Type="http://schemas.openxmlformats.org/officeDocument/2006/relationships/slide" Target="slides/slide5.xml"/><Relationship Id="rId32" Type="http://schemas.openxmlformats.org/officeDocument/2006/relationships/font" Target="fonts/Lato-bold.fntdata"/><Relationship Id="rId13" Type="http://schemas.openxmlformats.org/officeDocument/2006/relationships/slide" Target="slides/slide8.xml"/><Relationship Id="rId35" Type="http://schemas.openxmlformats.org/officeDocument/2006/relationships/font" Target="fonts/Comfortaa-regular.fntdata"/><Relationship Id="rId12" Type="http://schemas.openxmlformats.org/officeDocument/2006/relationships/slide" Target="slides/slide7.xml"/><Relationship Id="rId34" Type="http://schemas.openxmlformats.org/officeDocument/2006/relationships/font" Target="fonts/Lato-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Comfortaa-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082a6f00d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8082a6f00d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082a6f00d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082a6f00d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8082a6f00d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8082a6f00d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082a6f00d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082a6f00d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082a6f00d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8082a6f00d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082a6f00d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8082a6f00d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8082a6f00d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8082a6f00d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8082a6f00d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8082a6f00d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082a6f00d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082a6f00d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8082a6f00d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8082a6f00d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8082a6f00d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8082a6f00d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082a6f00d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8082a6f00d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8082a6f00d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8082a6f00d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8082a6f00d_0_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8082a6f00d_0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8082a6f00d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8082a6f00d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082a6f00d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8082a6f00d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drive.google.com/file/d/1epFs4yOssM0zNr4oByCyEiZbRuxwkswn/view" TargetMode="External"/><Relationship Id="rId4" Type="http://schemas.openxmlformats.org/officeDocument/2006/relationships/image" Target="../media/image1.jpg"/><Relationship Id="rId10" Type="http://schemas.openxmlformats.org/officeDocument/2006/relationships/image" Target="../media/image2.jpg"/><Relationship Id="rId9" Type="http://schemas.openxmlformats.org/officeDocument/2006/relationships/hyperlink" Target="http://drive.google.com/file/d/1X7lzP_IviiucqpgzupCksXjWo6XFCb2d/view" TargetMode="External"/><Relationship Id="rId5" Type="http://schemas.openxmlformats.org/officeDocument/2006/relationships/hyperlink" Target="http://drive.google.com/file/d/1foqmQfHs7jdXUFY52apTlXoSDiTtKNp_/view" TargetMode="External"/><Relationship Id="rId6" Type="http://schemas.openxmlformats.org/officeDocument/2006/relationships/image" Target="../media/image4.jpg"/><Relationship Id="rId7" Type="http://schemas.openxmlformats.org/officeDocument/2006/relationships/hyperlink" Target="http://drive.google.com/file/d/1RU7__l91gs0_QIRu294yeZSvC1or6Mpl/view" TargetMode="External"/><Relationship Id="rId8"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drive.google.com/file/d/1amoRu7ksobHTQaJloSS7bm7-LGl4UM4M/view" TargetMode="Externa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drive.google.com/file/d/1x3LZmRXa-RryWk3AmR3OpSU0HZ5428jD/view"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drive.google.com/file/d/1O4pEJB9gn1hvCQ1AMxq38a4GuRI1s7VJ/view" TargetMode="Externa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drive.google.com/file/d/1qOrISDU3CKGvtR1Gar-zVKFZ4ExNl51N/view"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84850" y="542300"/>
            <a:ext cx="5785200" cy="1614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cs" sz="5133">
                <a:solidFill>
                  <a:srgbClr val="F5F5F5"/>
                </a:solidFill>
                <a:latin typeface="Comfortaa"/>
                <a:ea typeface="Comfortaa"/>
                <a:cs typeface="Comfortaa"/>
                <a:sym typeface="Comfortaa"/>
              </a:rPr>
              <a:t>Outdoor activity</a:t>
            </a:r>
            <a:endParaRPr sz="5133">
              <a:solidFill>
                <a:srgbClr val="F5F5F5"/>
              </a:solidFill>
              <a:latin typeface="Comfortaa"/>
              <a:ea typeface="Comfortaa"/>
              <a:cs typeface="Comfortaa"/>
              <a:sym typeface="Comfortaa"/>
            </a:endParaRPr>
          </a:p>
          <a:p>
            <a:pPr indent="0" lvl="0" marL="0" rtl="0" algn="ctr">
              <a:spcBef>
                <a:spcPts val="0"/>
              </a:spcBef>
              <a:spcAft>
                <a:spcPts val="0"/>
              </a:spcAft>
              <a:buNone/>
            </a:pPr>
            <a:r>
              <a:rPr lang="cs" sz="5133">
                <a:solidFill>
                  <a:srgbClr val="F5F5F5"/>
                </a:solidFill>
                <a:latin typeface="Comfortaa"/>
                <a:ea typeface="Comfortaa"/>
                <a:cs typeface="Comfortaa"/>
                <a:sym typeface="Comfortaa"/>
              </a:rPr>
              <a:t> group 1</a:t>
            </a:r>
            <a:endParaRPr sz="5133">
              <a:solidFill>
                <a:srgbClr val="F5F5F5"/>
              </a:solidFill>
              <a:latin typeface="Comfortaa"/>
              <a:ea typeface="Comfortaa"/>
              <a:cs typeface="Comfortaa"/>
              <a:sym typeface="Comfortaa"/>
            </a:endParaRPr>
          </a:p>
          <a:p>
            <a:pPr indent="0" lvl="0" marL="0" rtl="0" algn="ctr">
              <a:spcBef>
                <a:spcPts val="0"/>
              </a:spcBef>
              <a:spcAft>
                <a:spcPts val="0"/>
              </a:spcAft>
              <a:buClr>
                <a:schemeClr val="dk2"/>
              </a:buClr>
              <a:buSzPct val="32781"/>
              <a:buFont typeface="Arial"/>
              <a:buNone/>
            </a:pPr>
            <a:r>
              <a:t/>
            </a:r>
            <a:endParaRPr b="0" sz="3355">
              <a:solidFill>
                <a:srgbClr val="212121"/>
              </a:solidFill>
              <a:latin typeface="Comfortaa"/>
              <a:ea typeface="Comfortaa"/>
              <a:cs typeface="Comfortaa"/>
              <a:sym typeface="Comfortaa"/>
            </a:endParaRPr>
          </a:p>
          <a:p>
            <a:pPr indent="0" lvl="0" marL="0" rtl="0" algn="ctr">
              <a:spcBef>
                <a:spcPts val="0"/>
              </a:spcBef>
              <a:spcAft>
                <a:spcPts val="0"/>
              </a:spcAft>
              <a:buClr>
                <a:schemeClr val="dk2"/>
              </a:buClr>
              <a:buSzPts val="990"/>
              <a:buFont typeface="Arial"/>
              <a:buNone/>
            </a:pPr>
            <a:r>
              <a:t/>
            </a:r>
            <a:endParaRPr b="0" sz="5800">
              <a:solidFill>
                <a:srgbClr val="212121"/>
              </a:solidFill>
              <a:latin typeface="Comfortaa"/>
              <a:ea typeface="Comfortaa"/>
              <a:cs typeface="Comfortaa"/>
              <a:sym typeface="Comfortaa"/>
            </a:endParaRPr>
          </a:p>
          <a:p>
            <a:pPr indent="0" lvl="0" marL="0" rtl="0" algn="l">
              <a:spcBef>
                <a:spcPts val="0"/>
              </a:spcBef>
              <a:spcAft>
                <a:spcPts val="0"/>
              </a:spcAft>
              <a:buNone/>
            </a:pPr>
            <a:r>
              <a:t/>
            </a:r>
            <a:endParaRPr/>
          </a:p>
        </p:txBody>
      </p:sp>
      <p:sp>
        <p:nvSpPr>
          <p:cNvPr id="73" name="Google Shape;73;p13"/>
          <p:cNvSpPr txBox="1"/>
          <p:nvPr>
            <p:ph idx="1" type="subTitle"/>
          </p:nvPr>
        </p:nvSpPr>
        <p:spPr>
          <a:xfrm>
            <a:off x="157300" y="3207400"/>
            <a:ext cx="5640300" cy="1241700"/>
          </a:xfrm>
          <a:prstGeom prst="rect">
            <a:avLst/>
          </a:prstGeom>
        </p:spPr>
        <p:txBody>
          <a:bodyPr anchorCtr="0" anchor="b" bIns="91425" lIns="91425" spcFirstLastPara="1" rIns="91425" wrap="square" tIns="91425">
            <a:normAutofit fontScale="85000" lnSpcReduction="20000"/>
          </a:bodyPr>
          <a:lstStyle/>
          <a:p>
            <a:pPr indent="0" lvl="0" marL="0" rtl="0" algn="ctr">
              <a:spcBef>
                <a:spcPts val="0"/>
              </a:spcBef>
              <a:spcAft>
                <a:spcPts val="0"/>
              </a:spcAft>
              <a:buClr>
                <a:schemeClr val="dk2"/>
              </a:buClr>
              <a:buSzPts val="935"/>
              <a:buFont typeface="Arial"/>
              <a:buNone/>
            </a:pPr>
            <a:r>
              <a:rPr b="1" lang="cs" sz="4911">
                <a:solidFill>
                  <a:srgbClr val="F5F5F5"/>
                </a:solidFill>
                <a:latin typeface="Comfortaa"/>
                <a:ea typeface="Comfortaa"/>
                <a:cs typeface="Comfortaa"/>
                <a:sym typeface="Comfortaa"/>
              </a:rPr>
              <a:t>Orienteering and geometric shapes</a:t>
            </a:r>
            <a:endParaRPr b="1">
              <a:solidFill>
                <a:srgbClr val="F5F5F5"/>
              </a:solidFill>
            </a:endParaRPr>
          </a:p>
        </p:txBody>
      </p:sp>
      <p:pic>
        <p:nvPicPr>
          <p:cNvPr id="74" name="Google Shape;74;p13"/>
          <p:cNvPicPr preferRelativeResize="0"/>
          <p:nvPr/>
        </p:nvPicPr>
        <p:blipFill>
          <a:blip r:embed="rId3">
            <a:alphaModFix amt="25000"/>
          </a:blip>
          <a:stretch>
            <a:fillRect/>
          </a:stretch>
        </p:blipFill>
        <p:spPr>
          <a:xfrm>
            <a:off x="1728275" y="0"/>
            <a:ext cx="6857999" cy="5143500"/>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7" name="Google Shape;137;p22"/>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8" name="Google Shape;138;p22" title="video_orienteering_9.mp4">
            <a:hlinkClick r:id="rId3"/>
          </p:cNvPr>
          <p:cNvPicPr preferRelativeResize="0"/>
          <p:nvPr/>
        </p:nvPicPr>
        <p:blipFill>
          <a:blip r:embed="rId4">
            <a:alphaModFix/>
          </a:blip>
          <a:stretch>
            <a:fillRect/>
          </a:stretch>
        </p:blipFill>
        <p:spPr>
          <a:xfrm>
            <a:off x="-424450" y="-144900"/>
            <a:ext cx="4628251" cy="2603402"/>
          </a:xfrm>
          <a:prstGeom prst="rect">
            <a:avLst/>
          </a:prstGeom>
          <a:noFill/>
          <a:ln>
            <a:noFill/>
          </a:ln>
        </p:spPr>
      </p:pic>
      <p:pic>
        <p:nvPicPr>
          <p:cNvPr id="139" name="Google Shape;139;p22" title="video_orienteering_15.mp4">
            <a:hlinkClick r:id="rId5"/>
          </p:cNvPr>
          <p:cNvPicPr preferRelativeResize="0"/>
          <p:nvPr/>
        </p:nvPicPr>
        <p:blipFill>
          <a:blip r:embed="rId6">
            <a:alphaModFix/>
          </a:blip>
          <a:stretch>
            <a:fillRect/>
          </a:stretch>
        </p:blipFill>
        <p:spPr>
          <a:xfrm>
            <a:off x="4203800" y="-144900"/>
            <a:ext cx="4628266" cy="2603399"/>
          </a:xfrm>
          <a:prstGeom prst="rect">
            <a:avLst/>
          </a:prstGeom>
          <a:noFill/>
          <a:ln>
            <a:noFill/>
          </a:ln>
        </p:spPr>
      </p:pic>
      <p:pic>
        <p:nvPicPr>
          <p:cNvPr id="140" name="Google Shape;140;p22" title="video_orienteering_12.mp4">
            <a:hlinkClick r:id="rId7"/>
          </p:cNvPr>
          <p:cNvPicPr preferRelativeResize="0"/>
          <p:nvPr/>
        </p:nvPicPr>
        <p:blipFill>
          <a:blip r:embed="rId8">
            <a:alphaModFix/>
          </a:blip>
          <a:stretch>
            <a:fillRect/>
          </a:stretch>
        </p:blipFill>
        <p:spPr>
          <a:xfrm>
            <a:off x="-424450" y="2458500"/>
            <a:ext cx="4628261" cy="2603399"/>
          </a:xfrm>
          <a:prstGeom prst="rect">
            <a:avLst/>
          </a:prstGeom>
          <a:noFill/>
          <a:ln>
            <a:noFill/>
          </a:ln>
        </p:spPr>
      </p:pic>
      <p:pic>
        <p:nvPicPr>
          <p:cNvPr id="141" name="Google Shape;141;p22" title="video_orienteering_16.mp4">
            <a:hlinkClick r:id="rId9"/>
          </p:cNvPr>
          <p:cNvPicPr preferRelativeResize="0"/>
          <p:nvPr/>
        </p:nvPicPr>
        <p:blipFill>
          <a:blip r:embed="rId10">
            <a:alphaModFix/>
          </a:blip>
          <a:stretch>
            <a:fillRect/>
          </a:stretch>
        </p:blipFill>
        <p:spPr>
          <a:xfrm>
            <a:off x="4203812" y="2458500"/>
            <a:ext cx="4628251" cy="260339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550575" y="575950"/>
            <a:ext cx="81714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HOW?</a:t>
            </a:r>
            <a:endParaRPr/>
          </a:p>
          <a:p>
            <a:pPr indent="0" lvl="0" marL="0" rtl="0" algn="l">
              <a:spcBef>
                <a:spcPts val="0"/>
              </a:spcBef>
              <a:spcAft>
                <a:spcPts val="0"/>
              </a:spcAft>
              <a:buNone/>
            </a:pPr>
            <a:r>
              <a:t/>
            </a:r>
            <a:endParaRPr/>
          </a:p>
        </p:txBody>
      </p:sp>
      <p:sp>
        <p:nvSpPr>
          <p:cNvPr id="147" name="Google Shape;147;p23"/>
          <p:cNvSpPr txBox="1"/>
          <p:nvPr>
            <p:ph idx="1" type="body"/>
          </p:nvPr>
        </p:nvSpPr>
        <p:spPr>
          <a:xfrm>
            <a:off x="509175" y="1287425"/>
            <a:ext cx="3860100" cy="3342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s">
                <a:latin typeface="Comfortaa"/>
                <a:ea typeface="Comfortaa"/>
                <a:cs typeface="Comfortaa"/>
                <a:sym typeface="Comfortaa"/>
              </a:rPr>
              <a:t>9. </a:t>
            </a:r>
            <a:r>
              <a:rPr lang="cs">
                <a:solidFill>
                  <a:srgbClr val="3C4043"/>
                </a:solidFill>
                <a:highlight>
                  <a:schemeClr val="lt1"/>
                </a:highlight>
                <a:latin typeface="Comfortaa"/>
                <a:ea typeface="Comfortaa"/>
                <a:cs typeface="Comfortaa"/>
                <a:sym typeface="Comfortaa"/>
              </a:rPr>
              <a:t>In the circle, the children presented their creations, described the method of work. We have summarized outdoor education. The children commented on what interested them in the lesson, what they have learned.</a:t>
            </a:r>
            <a:endParaRPr>
              <a:highlight>
                <a:schemeClr val="lt1"/>
              </a:highlight>
              <a:latin typeface="Comfortaa"/>
              <a:ea typeface="Comfortaa"/>
              <a:cs typeface="Comfortaa"/>
              <a:sym typeface="Comfortaa"/>
            </a:endParaRPr>
          </a:p>
        </p:txBody>
      </p:sp>
      <p:pic>
        <p:nvPicPr>
          <p:cNvPr id="148" name="Google Shape;148;p23"/>
          <p:cNvPicPr preferRelativeResize="0"/>
          <p:nvPr/>
        </p:nvPicPr>
        <p:blipFill>
          <a:blip r:embed="rId3">
            <a:alphaModFix/>
          </a:blip>
          <a:stretch>
            <a:fillRect/>
          </a:stretch>
        </p:blipFill>
        <p:spPr>
          <a:xfrm>
            <a:off x="4327875" y="1046512"/>
            <a:ext cx="4067302" cy="3050477"/>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912800" y="575950"/>
            <a:ext cx="78090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LEARNING GOALS</a:t>
            </a:r>
            <a:endParaRPr/>
          </a:p>
          <a:p>
            <a:pPr indent="0" lvl="0" marL="0" rtl="0" algn="l">
              <a:spcBef>
                <a:spcPts val="0"/>
              </a:spcBef>
              <a:spcAft>
                <a:spcPts val="0"/>
              </a:spcAft>
              <a:buNone/>
            </a:pPr>
            <a:r>
              <a:t/>
            </a:r>
            <a:endParaRPr/>
          </a:p>
        </p:txBody>
      </p:sp>
      <p:sp>
        <p:nvSpPr>
          <p:cNvPr id="154" name="Google Shape;154;p24"/>
          <p:cNvSpPr txBox="1"/>
          <p:nvPr>
            <p:ph idx="1" type="body"/>
          </p:nvPr>
        </p:nvSpPr>
        <p:spPr>
          <a:xfrm>
            <a:off x="571271" y="1595775"/>
            <a:ext cx="81603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3C4043"/>
              </a:buClr>
              <a:buSzPts val="1800"/>
              <a:buFont typeface="Comfortaa"/>
              <a:buChar char="●"/>
            </a:pPr>
            <a:r>
              <a:rPr lang="cs">
                <a:solidFill>
                  <a:srgbClr val="3C4043"/>
                </a:solidFill>
                <a:highlight>
                  <a:schemeClr val="lt1"/>
                </a:highlight>
                <a:latin typeface="Comfortaa"/>
                <a:ea typeface="Comfortaa"/>
                <a:cs typeface="Comfortaa"/>
                <a:sym typeface="Comfortaa"/>
              </a:rPr>
              <a:t>Pupils orient themselves on the map and look for marked objects in the field.</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Char char="●"/>
            </a:pPr>
            <a:r>
              <a:rPr lang="cs">
                <a:solidFill>
                  <a:srgbClr val="3C4043"/>
                </a:solidFill>
                <a:highlight>
                  <a:schemeClr val="lt1"/>
                </a:highlight>
                <a:latin typeface="Comfortaa"/>
                <a:ea typeface="Comfortaa"/>
                <a:cs typeface="Comfortaa"/>
                <a:sym typeface="Comfortaa"/>
              </a:rPr>
              <a:t>Pupils name geometric shapes.</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Char char="●"/>
            </a:pPr>
            <a:r>
              <a:rPr lang="cs">
                <a:solidFill>
                  <a:srgbClr val="3C4043"/>
                </a:solidFill>
                <a:highlight>
                  <a:schemeClr val="lt1"/>
                </a:highlight>
                <a:latin typeface="Comfortaa"/>
                <a:ea typeface="Comfortaa"/>
                <a:cs typeface="Comfortaa"/>
                <a:sym typeface="Comfortaa"/>
              </a:rPr>
              <a:t>Pupils cut out a rectangle and a square from cardboard, calculate their perimeter and content.</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Char char="●"/>
            </a:pPr>
            <a:r>
              <a:rPr lang="cs">
                <a:solidFill>
                  <a:srgbClr val="3C4043"/>
                </a:solidFill>
                <a:highlight>
                  <a:schemeClr val="lt1"/>
                </a:highlight>
                <a:latin typeface="Comfortaa"/>
                <a:ea typeface="Comfortaa"/>
                <a:cs typeface="Comfortaa"/>
                <a:sym typeface="Comfortaa"/>
              </a:rPr>
              <a:t>Pupils practice cooperation, communication and problem solving skills in smaller groups.</a:t>
            </a:r>
            <a:endParaRPr>
              <a:solidFill>
                <a:srgbClr val="3C4043"/>
              </a:solidFill>
              <a:highlight>
                <a:schemeClr val="lt1"/>
              </a:highlight>
              <a:latin typeface="Comfortaa"/>
              <a:ea typeface="Comfortaa"/>
              <a:cs typeface="Comfortaa"/>
              <a:sym typeface="Comfortaa"/>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985225" y="575950"/>
            <a:ext cx="77370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CONTEXT</a:t>
            </a:r>
            <a:endParaRPr/>
          </a:p>
          <a:p>
            <a:pPr indent="0" lvl="0" marL="0" rtl="0" algn="l">
              <a:spcBef>
                <a:spcPts val="0"/>
              </a:spcBef>
              <a:spcAft>
                <a:spcPts val="0"/>
              </a:spcAft>
              <a:buNone/>
            </a:pPr>
            <a:r>
              <a:t/>
            </a:r>
            <a:endParaRPr/>
          </a:p>
        </p:txBody>
      </p:sp>
      <p:sp>
        <p:nvSpPr>
          <p:cNvPr id="160" name="Google Shape;160;p25"/>
          <p:cNvSpPr txBox="1"/>
          <p:nvPr>
            <p:ph idx="1" type="body"/>
          </p:nvPr>
        </p:nvSpPr>
        <p:spPr>
          <a:xfrm>
            <a:off x="571275" y="1211350"/>
            <a:ext cx="8160300" cy="3386700"/>
          </a:xfrm>
          <a:prstGeom prst="rect">
            <a:avLst/>
          </a:prstGeom>
        </p:spPr>
        <p:txBody>
          <a:bodyPr anchorCtr="0" anchor="t" bIns="91425" lIns="91425" spcFirstLastPara="1" rIns="91425" wrap="square" tIns="91425">
            <a:normAutofit fontScale="85000"/>
          </a:bodyPr>
          <a:lstStyle/>
          <a:p>
            <a:pPr indent="-325755" lvl="0" marL="457200" rtl="0" algn="l">
              <a:spcBef>
                <a:spcPts val="0"/>
              </a:spcBef>
              <a:spcAft>
                <a:spcPts val="0"/>
              </a:spcAft>
              <a:buSzPct val="100000"/>
              <a:buChar char="●"/>
            </a:pPr>
            <a:r>
              <a:rPr b="1" lang="cs">
                <a:highlight>
                  <a:schemeClr val="lt1"/>
                </a:highlight>
                <a:latin typeface="Comfortaa"/>
                <a:ea typeface="Comfortaa"/>
                <a:cs typeface="Comfortaa"/>
                <a:sym typeface="Comfortaa"/>
              </a:rPr>
              <a:t>Settings: </a:t>
            </a:r>
            <a:r>
              <a:rPr lang="cs">
                <a:solidFill>
                  <a:srgbClr val="3C4043"/>
                </a:solidFill>
                <a:highlight>
                  <a:schemeClr val="lt1"/>
                </a:highlight>
                <a:latin typeface="Comfortaa"/>
                <a:ea typeface="Comfortaa"/>
                <a:cs typeface="Comfortaa"/>
                <a:sym typeface="Comfortaa"/>
              </a:rPr>
              <a:t>The lesson took place in a park near the school and partly in the school grounds.</a:t>
            </a:r>
            <a:endParaRPr>
              <a:solidFill>
                <a:srgbClr val="3C4043"/>
              </a:solidFill>
              <a:highlight>
                <a:schemeClr val="lt1"/>
              </a:highlight>
              <a:latin typeface="Comfortaa"/>
              <a:ea typeface="Comfortaa"/>
              <a:cs typeface="Comfortaa"/>
              <a:sym typeface="Comfortaa"/>
            </a:endParaRPr>
          </a:p>
          <a:p>
            <a:pPr indent="0" lvl="0" marL="457200" rtl="0" algn="l">
              <a:spcBef>
                <a:spcPts val="1200"/>
              </a:spcBef>
              <a:spcAft>
                <a:spcPts val="0"/>
              </a:spcAft>
              <a:buNone/>
            </a:pPr>
            <a:r>
              <a:t/>
            </a:r>
            <a:endParaRPr sz="700">
              <a:solidFill>
                <a:srgbClr val="3C4043"/>
              </a:solidFill>
              <a:highlight>
                <a:schemeClr val="lt1"/>
              </a:highlight>
              <a:latin typeface="Comfortaa"/>
              <a:ea typeface="Comfortaa"/>
              <a:cs typeface="Comfortaa"/>
              <a:sym typeface="Comfortaa"/>
            </a:endParaRPr>
          </a:p>
          <a:p>
            <a:pPr indent="-325755" lvl="0" marL="457200" rtl="0" algn="l">
              <a:spcBef>
                <a:spcPts val="1200"/>
              </a:spcBef>
              <a:spcAft>
                <a:spcPts val="0"/>
              </a:spcAft>
              <a:buClr>
                <a:srgbClr val="3C4043"/>
              </a:buClr>
              <a:buSzPct val="100000"/>
              <a:buFont typeface="Comfortaa"/>
              <a:buChar char="●"/>
            </a:pPr>
            <a:r>
              <a:rPr b="1" lang="cs">
                <a:solidFill>
                  <a:srgbClr val="3C4043"/>
                </a:solidFill>
                <a:highlight>
                  <a:schemeClr val="lt1"/>
                </a:highlight>
                <a:latin typeface="Comfortaa"/>
                <a:ea typeface="Comfortaa"/>
                <a:cs typeface="Comfortaa"/>
                <a:sym typeface="Comfortaa"/>
              </a:rPr>
              <a:t>Materials/infrastructure: </a:t>
            </a:r>
            <a:r>
              <a:rPr lang="cs">
                <a:solidFill>
                  <a:srgbClr val="3C4043"/>
                </a:solidFill>
                <a:highlight>
                  <a:schemeClr val="lt1"/>
                </a:highlight>
                <a:latin typeface="Comfortaa"/>
                <a:ea typeface="Comfortaa"/>
                <a:cs typeface="Comfortaa"/>
                <a:sym typeface="Comfortaa"/>
              </a:rPr>
              <a:t>Access to the park, cards with pictures of geometric shapes,</a:t>
            </a:r>
            <a:r>
              <a:rPr lang="cs">
                <a:solidFill>
                  <a:srgbClr val="3C4043"/>
                </a:solidFill>
                <a:highlight>
                  <a:srgbClr val="F5F5F5"/>
                </a:highlight>
                <a:latin typeface="Roboto"/>
                <a:ea typeface="Roboto"/>
                <a:cs typeface="Roboto"/>
                <a:sym typeface="Roboto"/>
              </a:rPr>
              <a:t> </a:t>
            </a:r>
            <a:r>
              <a:rPr lang="cs">
                <a:solidFill>
                  <a:srgbClr val="3C4043"/>
                </a:solidFill>
                <a:highlight>
                  <a:schemeClr val="lt1"/>
                </a:highlight>
                <a:latin typeface="Comfortaa"/>
                <a:ea typeface="Comfortaa"/>
                <a:cs typeface="Comfortaa"/>
                <a:sym typeface="Comfortaa"/>
              </a:rPr>
              <a:t>maps, compasses, worksheets, pads, pens, cardboard, knives, folding knives, markers, rulers.</a:t>
            </a:r>
            <a:endParaRPr>
              <a:solidFill>
                <a:srgbClr val="3C4043"/>
              </a:solidFill>
              <a:highlight>
                <a:schemeClr val="lt1"/>
              </a:highlight>
              <a:latin typeface="Comfortaa"/>
              <a:ea typeface="Comfortaa"/>
              <a:cs typeface="Comfortaa"/>
              <a:sym typeface="Comfortaa"/>
            </a:endParaRPr>
          </a:p>
          <a:p>
            <a:pPr indent="0" lvl="0" marL="457200" rtl="0" algn="l">
              <a:spcBef>
                <a:spcPts val="1200"/>
              </a:spcBef>
              <a:spcAft>
                <a:spcPts val="0"/>
              </a:spcAft>
              <a:buNone/>
            </a:pPr>
            <a:r>
              <a:t/>
            </a:r>
            <a:endParaRPr sz="700">
              <a:solidFill>
                <a:srgbClr val="3C4043"/>
              </a:solidFill>
              <a:highlight>
                <a:schemeClr val="lt1"/>
              </a:highlight>
              <a:latin typeface="Comfortaa"/>
              <a:ea typeface="Comfortaa"/>
              <a:cs typeface="Comfortaa"/>
              <a:sym typeface="Comfortaa"/>
            </a:endParaRPr>
          </a:p>
          <a:p>
            <a:pPr indent="-325755" lvl="0" marL="457200" rtl="0" algn="l">
              <a:spcBef>
                <a:spcPts val="1200"/>
              </a:spcBef>
              <a:spcAft>
                <a:spcPts val="0"/>
              </a:spcAft>
              <a:buClr>
                <a:srgbClr val="3C4043"/>
              </a:buClr>
              <a:buSzPct val="100000"/>
              <a:buFont typeface="Comfortaa"/>
              <a:buChar char="●"/>
            </a:pPr>
            <a:r>
              <a:rPr b="1" lang="cs">
                <a:solidFill>
                  <a:srgbClr val="3C4043"/>
                </a:solidFill>
                <a:highlight>
                  <a:schemeClr val="lt1"/>
                </a:highlight>
                <a:latin typeface="Comfortaa"/>
                <a:ea typeface="Comfortaa"/>
                <a:cs typeface="Comfortaa"/>
                <a:sym typeface="Comfortaa"/>
              </a:rPr>
              <a:t>Challenges and opportunities: </a:t>
            </a:r>
            <a:r>
              <a:rPr lang="cs">
                <a:solidFill>
                  <a:srgbClr val="3C4043"/>
                </a:solidFill>
                <a:highlight>
                  <a:schemeClr val="lt1"/>
                </a:highlight>
                <a:latin typeface="Comfortaa"/>
                <a:ea typeface="Comfortaa"/>
                <a:cs typeface="Comfortaa"/>
                <a:sym typeface="Comfortaa"/>
              </a:rPr>
              <a:t>The biggest challenge was to face the fact that pupils can get lost or injured during the orienteering (while running, then working with sharp tools). Pupils were given the opportunity to practice the skill of orientation in a larger area than they were used to.</a:t>
            </a:r>
            <a:endParaRPr>
              <a:solidFill>
                <a:srgbClr val="3C4043"/>
              </a:solidFill>
              <a:highlight>
                <a:schemeClr val="lt1"/>
              </a:highlight>
              <a:latin typeface="Comfortaa"/>
              <a:ea typeface="Comfortaa"/>
              <a:cs typeface="Comfortaa"/>
              <a:sym typeface="Comfortaa"/>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623025" y="575950"/>
            <a:ext cx="80988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PARTNERS</a:t>
            </a:r>
            <a:endParaRPr/>
          </a:p>
          <a:p>
            <a:pPr indent="0" lvl="0" marL="0" rtl="0" algn="l">
              <a:spcBef>
                <a:spcPts val="0"/>
              </a:spcBef>
              <a:spcAft>
                <a:spcPts val="0"/>
              </a:spcAft>
              <a:buNone/>
            </a:pPr>
            <a:r>
              <a:t/>
            </a:r>
            <a:endParaRPr/>
          </a:p>
        </p:txBody>
      </p:sp>
      <p:sp>
        <p:nvSpPr>
          <p:cNvPr id="166" name="Google Shape;166;p26"/>
          <p:cNvSpPr txBox="1"/>
          <p:nvPr>
            <p:ph idx="1" type="body"/>
          </p:nvPr>
        </p:nvSpPr>
        <p:spPr>
          <a:xfrm>
            <a:off x="560925" y="1163250"/>
            <a:ext cx="8170800" cy="37257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Font typeface="Comfortaa"/>
              <a:buChar char="●"/>
            </a:pPr>
            <a:r>
              <a:rPr b="1" lang="cs">
                <a:solidFill>
                  <a:srgbClr val="666666"/>
                </a:solidFill>
                <a:latin typeface="Comfortaa"/>
                <a:ea typeface="Comfortaa"/>
                <a:cs typeface="Comfortaa"/>
                <a:sym typeface="Comfortaa"/>
              </a:rPr>
              <a:t>T</a:t>
            </a:r>
            <a:r>
              <a:rPr b="1" lang="cs" sz="1700">
                <a:solidFill>
                  <a:srgbClr val="666666"/>
                </a:solidFill>
                <a:latin typeface="Comfortaa"/>
                <a:ea typeface="Comfortaa"/>
                <a:cs typeface="Comfortaa"/>
                <a:sym typeface="Comfortaa"/>
              </a:rPr>
              <a:t>eacher: </a:t>
            </a:r>
            <a:r>
              <a:rPr lang="cs" sz="1700">
                <a:solidFill>
                  <a:srgbClr val="3C4043"/>
                </a:solidFill>
                <a:highlight>
                  <a:schemeClr val="lt1"/>
                </a:highlight>
                <a:latin typeface="Comfortaa"/>
                <a:ea typeface="Comfortaa"/>
                <a:cs typeface="Comfortaa"/>
                <a:sym typeface="Comfortaa"/>
              </a:rPr>
              <a:t>The teacher's role was to manage the students' activities, support them, provide advice and help, encourage students to cooperate and complete tasks, provide feedback.</a:t>
            </a:r>
            <a:endParaRPr sz="1700">
              <a:solidFill>
                <a:srgbClr val="3C4043"/>
              </a:solidFill>
              <a:highlight>
                <a:schemeClr val="lt1"/>
              </a:highlight>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b="1" lang="cs" sz="1700">
                <a:solidFill>
                  <a:srgbClr val="666666"/>
                </a:solidFill>
                <a:latin typeface="Comfortaa"/>
                <a:ea typeface="Comfortaa"/>
                <a:cs typeface="Comfortaa"/>
                <a:sym typeface="Comfortaa"/>
              </a:rPr>
              <a:t>Pupils:</a:t>
            </a:r>
            <a:r>
              <a:rPr lang="cs" sz="1700">
                <a:solidFill>
                  <a:srgbClr val="666666"/>
                </a:solidFill>
                <a:latin typeface="Comfortaa"/>
                <a:ea typeface="Comfortaa"/>
                <a:cs typeface="Comfortaa"/>
                <a:sym typeface="Comfortaa"/>
              </a:rPr>
              <a:t> The pupils should actively participate, collaborate, and communicate with each other, as well as follow the instructions and safety guidelines provided by the teacher.</a:t>
            </a:r>
            <a:endParaRPr sz="1700">
              <a:solidFill>
                <a:srgbClr val="666666"/>
              </a:solidFill>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b="1" lang="cs" sz="1700">
                <a:solidFill>
                  <a:srgbClr val="666666"/>
                </a:solidFill>
                <a:latin typeface="Comfortaa"/>
                <a:ea typeface="Comfortaa"/>
                <a:cs typeface="Comfortaa"/>
                <a:sym typeface="Comfortaa"/>
              </a:rPr>
              <a:t>School team: </a:t>
            </a:r>
            <a:r>
              <a:rPr lang="cs" sz="1700">
                <a:solidFill>
                  <a:srgbClr val="666666"/>
                </a:solidFill>
                <a:latin typeface="Comfortaa"/>
                <a:ea typeface="Comfortaa"/>
                <a:cs typeface="Comfortaa"/>
                <a:sym typeface="Comfortaa"/>
              </a:rPr>
              <a:t>The school team can provide support and exchange experiences related to organizing outdoor activities and integrating hands-on experiences into the curriculum.</a:t>
            </a:r>
            <a:endParaRPr sz="1700">
              <a:solidFill>
                <a:srgbClr val="666666"/>
              </a:solidFill>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b="1" lang="cs" sz="1700">
                <a:solidFill>
                  <a:srgbClr val="666666"/>
                </a:solidFill>
                <a:latin typeface="Comfortaa"/>
                <a:ea typeface="Comfortaa"/>
                <a:cs typeface="Comfortaa"/>
                <a:sym typeface="Comfortaa"/>
              </a:rPr>
              <a:t>Parents: </a:t>
            </a:r>
            <a:r>
              <a:rPr lang="cs" sz="1700">
                <a:solidFill>
                  <a:srgbClr val="666666"/>
                </a:solidFill>
                <a:latin typeface="Comfortaa"/>
                <a:ea typeface="Comfortaa"/>
                <a:cs typeface="Comfortaa"/>
                <a:sym typeface="Comfortaa"/>
              </a:rPr>
              <a:t>Parents can be informed about the activity and its objectives to encourage their support and involvement.</a:t>
            </a:r>
            <a:endParaRPr sz="1700">
              <a:latin typeface="Comfortaa"/>
              <a:ea typeface="Comfortaa"/>
              <a:cs typeface="Comfortaa"/>
              <a:sym typeface="Comfortaa"/>
            </a:endParaRPr>
          </a:p>
          <a:p>
            <a:pPr indent="0" lvl="0" marL="457200" rtl="0" algn="l">
              <a:spcBef>
                <a:spcPts val="1200"/>
              </a:spcBef>
              <a:spcAft>
                <a:spcPts val="1200"/>
              </a:spcAft>
              <a:buNone/>
            </a:pPr>
            <a:r>
              <a:t/>
            </a:r>
            <a:endParaRPr>
              <a:solidFill>
                <a:srgbClr val="666666"/>
              </a:solidFill>
              <a:latin typeface="Comfortaa"/>
              <a:ea typeface="Comfortaa"/>
              <a:cs typeface="Comfortaa"/>
              <a:sym typeface="Comfortaa"/>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871400" y="575950"/>
            <a:ext cx="78504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a:latin typeface="Comfortaa"/>
                <a:ea typeface="Comfortaa"/>
                <a:cs typeface="Comfortaa"/>
                <a:sym typeface="Comfortaa"/>
              </a:rPr>
              <a:t>RISKY AND PLAY?</a:t>
            </a:r>
            <a:endParaRPr>
              <a:latin typeface="Comfortaa"/>
              <a:ea typeface="Comfortaa"/>
              <a:cs typeface="Comfortaa"/>
              <a:sym typeface="Comfortaa"/>
            </a:endParaRPr>
          </a:p>
          <a:p>
            <a:pPr indent="0" lvl="0" marL="0" rtl="0" algn="l">
              <a:spcBef>
                <a:spcPts val="0"/>
              </a:spcBef>
              <a:spcAft>
                <a:spcPts val="0"/>
              </a:spcAft>
              <a:buClr>
                <a:schemeClr val="dk2"/>
              </a:buClr>
              <a:buSzPct val="36666"/>
              <a:buFont typeface="Arial"/>
              <a:buNone/>
            </a:pPr>
            <a:r>
              <a:t/>
            </a:r>
            <a:endParaRPr>
              <a:latin typeface="Comfortaa"/>
              <a:ea typeface="Comfortaa"/>
              <a:cs typeface="Comfortaa"/>
              <a:sym typeface="Comfortaa"/>
            </a:endParaRPr>
          </a:p>
          <a:p>
            <a:pPr indent="0" lvl="0" marL="0" rtl="0" algn="l">
              <a:spcBef>
                <a:spcPts val="0"/>
              </a:spcBef>
              <a:spcAft>
                <a:spcPts val="0"/>
              </a:spcAft>
              <a:buNone/>
            </a:pPr>
            <a:r>
              <a:t/>
            </a:r>
            <a:endParaRPr/>
          </a:p>
        </p:txBody>
      </p:sp>
      <p:sp>
        <p:nvSpPr>
          <p:cNvPr id="172" name="Google Shape;172;p27"/>
          <p:cNvSpPr txBox="1"/>
          <p:nvPr>
            <p:ph idx="1" type="body"/>
          </p:nvPr>
        </p:nvSpPr>
        <p:spPr>
          <a:xfrm>
            <a:off x="809297" y="1595775"/>
            <a:ext cx="79224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solidFill>
                  <a:srgbClr val="3C4043"/>
                </a:solidFill>
                <a:highlight>
                  <a:schemeClr val="lt1"/>
                </a:highlight>
                <a:latin typeface="Comfortaa"/>
                <a:ea typeface="Comfortaa"/>
                <a:cs typeface="Comfortaa"/>
                <a:sym typeface="Comfortaa"/>
              </a:rPr>
              <a:t>Undoubtedly, the risk was that the students got out of sight of the teachers and could get lost or injured (falling) during the orienteering. </a:t>
            </a:r>
            <a:endParaRPr>
              <a:solidFill>
                <a:srgbClr val="3C4043"/>
              </a:solidFill>
              <a:highlight>
                <a:schemeClr val="lt1"/>
              </a:highlight>
              <a:latin typeface="Comfortaa"/>
              <a:ea typeface="Comfortaa"/>
              <a:cs typeface="Comfortaa"/>
              <a:sym typeface="Comfortaa"/>
            </a:endParaRPr>
          </a:p>
          <a:p>
            <a:pPr indent="0" lvl="0" marL="0" rtl="0" algn="l">
              <a:spcBef>
                <a:spcPts val="1200"/>
              </a:spcBef>
              <a:spcAft>
                <a:spcPts val="1200"/>
              </a:spcAft>
              <a:buNone/>
            </a:pPr>
            <a:r>
              <a:rPr lang="cs">
                <a:solidFill>
                  <a:srgbClr val="3C4043"/>
                </a:solidFill>
                <a:highlight>
                  <a:schemeClr val="lt1"/>
                </a:highlight>
                <a:latin typeface="Comfortaa"/>
                <a:ea typeface="Comfortaa"/>
                <a:cs typeface="Comfortaa"/>
                <a:sym typeface="Comfortaa"/>
              </a:rPr>
              <a:t>Another risk was the danger of working with sharp tools when the children were carving geometric shapes.</a:t>
            </a:r>
            <a:endParaRPr>
              <a:highlight>
                <a:schemeClr val="lt1"/>
              </a:highlight>
              <a:latin typeface="Comfortaa"/>
              <a:ea typeface="Comfortaa"/>
              <a:cs typeface="Comfortaa"/>
              <a:sym typeface="Comfortaa"/>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788600" y="575950"/>
            <a:ext cx="79335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a:latin typeface="Comfortaa"/>
                <a:ea typeface="Comfortaa"/>
                <a:cs typeface="Comfortaa"/>
                <a:sym typeface="Comfortaa"/>
              </a:rPr>
              <a:t>GENERAL FEEDBACK/REFLECTION</a:t>
            </a:r>
            <a:endParaRPr>
              <a:latin typeface="Comfortaa"/>
              <a:ea typeface="Comfortaa"/>
              <a:cs typeface="Comfortaa"/>
              <a:sym typeface="Comfortaa"/>
            </a:endParaRPr>
          </a:p>
        </p:txBody>
      </p:sp>
      <p:sp>
        <p:nvSpPr>
          <p:cNvPr id="178" name="Google Shape;178;p28"/>
          <p:cNvSpPr txBox="1"/>
          <p:nvPr>
            <p:ph idx="1" type="body"/>
          </p:nvPr>
        </p:nvSpPr>
        <p:spPr>
          <a:xfrm>
            <a:off x="602325" y="1359875"/>
            <a:ext cx="8129400" cy="323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latin typeface="Comfortaa"/>
                <a:ea typeface="Comfortaa"/>
                <a:cs typeface="Comfortaa"/>
                <a:sym typeface="Comfortaa"/>
              </a:rPr>
              <a:t>What worked best:</a:t>
            </a:r>
            <a:endParaRPr>
              <a:latin typeface="Comfortaa"/>
              <a:ea typeface="Comfortaa"/>
              <a:cs typeface="Comfortaa"/>
              <a:sym typeface="Comfortaa"/>
            </a:endParaRPr>
          </a:p>
          <a:p>
            <a:pPr indent="-342900" lvl="0" marL="457200" rtl="0" algn="l">
              <a:spcBef>
                <a:spcPts val="1200"/>
              </a:spcBef>
              <a:spcAft>
                <a:spcPts val="0"/>
              </a:spcAft>
              <a:buSzPts val="1800"/>
              <a:buFont typeface="Comfortaa"/>
              <a:buChar char="●"/>
            </a:pPr>
            <a:r>
              <a:rPr lang="cs">
                <a:solidFill>
                  <a:srgbClr val="3C4043"/>
                </a:solidFill>
                <a:highlight>
                  <a:schemeClr val="lt1"/>
                </a:highlight>
                <a:latin typeface="Comfortaa"/>
                <a:ea typeface="Comfortaa"/>
                <a:cs typeface="Comfortaa"/>
                <a:sym typeface="Comfortaa"/>
              </a:rPr>
              <a:t>Although some children occasionally got lost during the orienteering run, they all managed the task without major difficulties </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SzPts val="1800"/>
              <a:buFont typeface="Comfortaa"/>
              <a:buChar char="●"/>
            </a:pPr>
            <a:r>
              <a:rPr lang="cs">
                <a:solidFill>
                  <a:srgbClr val="3C4043"/>
                </a:solidFill>
                <a:highlight>
                  <a:schemeClr val="lt1"/>
                </a:highlight>
                <a:latin typeface="Comfortaa"/>
                <a:ea typeface="Comfortaa"/>
                <a:cs typeface="Comfortaa"/>
                <a:sym typeface="Comfortaa"/>
              </a:rPr>
              <a:t>The children chose the pace of the run according to their possibilities.</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SzPts val="1800"/>
              <a:buFont typeface="Comfortaa"/>
              <a:buChar char="●"/>
            </a:pPr>
            <a:r>
              <a:rPr lang="cs">
                <a:solidFill>
                  <a:srgbClr val="3C4043"/>
                </a:solidFill>
                <a:highlight>
                  <a:schemeClr val="lt1"/>
                </a:highlight>
                <a:latin typeface="Comfortaa"/>
                <a:ea typeface="Comfortaa"/>
                <a:cs typeface="Comfortaa"/>
                <a:sym typeface="Comfortaa"/>
              </a:rPr>
              <a:t>The mutual cooperation of the children and their communication with each other was perfect. </a:t>
            </a:r>
            <a:endParaRPr>
              <a:solidFill>
                <a:srgbClr val="3C4043"/>
              </a:solidFill>
              <a:highlight>
                <a:schemeClr val="lt1"/>
              </a:highlight>
              <a:latin typeface="Comfortaa"/>
              <a:ea typeface="Comfortaa"/>
              <a:cs typeface="Comfortaa"/>
              <a:sym typeface="Comfortaa"/>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ph type="title"/>
          </p:nvPr>
        </p:nvSpPr>
        <p:spPr>
          <a:xfrm>
            <a:off x="902450" y="575950"/>
            <a:ext cx="78195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GENERAL FEEDBACK/REFLECTION</a:t>
            </a:r>
            <a:endParaRPr/>
          </a:p>
        </p:txBody>
      </p:sp>
      <p:sp>
        <p:nvSpPr>
          <p:cNvPr id="184" name="Google Shape;184;p29"/>
          <p:cNvSpPr txBox="1"/>
          <p:nvPr>
            <p:ph idx="1" type="body"/>
          </p:nvPr>
        </p:nvSpPr>
        <p:spPr>
          <a:xfrm>
            <a:off x="602321" y="1595775"/>
            <a:ext cx="8129400" cy="3002400"/>
          </a:xfrm>
          <a:prstGeom prst="rect">
            <a:avLst/>
          </a:prstGeom>
        </p:spPr>
        <p:txBody>
          <a:bodyPr anchorCtr="0" anchor="t" bIns="91425" lIns="91425" spcFirstLastPara="1" rIns="91425" wrap="square" tIns="91425">
            <a:normAutofit lnSpcReduction="20000"/>
          </a:bodyPr>
          <a:lstStyle/>
          <a:p>
            <a:pPr indent="0" lvl="0" marL="152400" marR="495300" rtl="0" algn="l">
              <a:lnSpc>
                <a:spcPct val="155555"/>
              </a:lnSpc>
              <a:spcBef>
                <a:spcPts val="0"/>
              </a:spcBef>
              <a:spcAft>
                <a:spcPts val="0"/>
              </a:spcAft>
              <a:buNone/>
            </a:pPr>
            <a:r>
              <a:rPr lang="cs">
                <a:latin typeface="Comfortaa"/>
                <a:ea typeface="Comfortaa"/>
                <a:cs typeface="Comfortaa"/>
                <a:sym typeface="Comfortaa"/>
              </a:rPr>
              <a:t>What worked best:</a:t>
            </a:r>
            <a:endParaRPr>
              <a:latin typeface="Comfortaa"/>
              <a:ea typeface="Comfortaa"/>
              <a:cs typeface="Comfortaa"/>
              <a:sym typeface="Comfortaa"/>
            </a:endParaRPr>
          </a:p>
          <a:p>
            <a:pPr indent="-342900" lvl="0" marL="457200" marR="495300" rtl="0" algn="l">
              <a:lnSpc>
                <a:spcPct val="155555"/>
              </a:lnSpc>
              <a:spcBef>
                <a:spcPts val="0"/>
              </a:spcBef>
              <a:spcAft>
                <a:spcPts val="0"/>
              </a:spcAft>
              <a:buClr>
                <a:srgbClr val="3C4043"/>
              </a:buClr>
              <a:buSzPts val="1800"/>
              <a:buFont typeface="Comfortaa"/>
              <a:buChar char="●"/>
            </a:pPr>
            <a:r>
              <a:rPr lang="cs">
                <a:solidFill>
                  <a:srgbClr val="3C4043"/>
                </a:solidFill>
                <a:highlight>
                  <a:schemeClr val="lt1"/>
                </a:highlight>
                <a:latin typeface="Comfortaa"/>
                <a:ea typeface="Comfortaa"/>
                <a:cs typeface="Comfortaa"/>
                <a:sym typeface="Comfortaa"/>
              </a:rPr>
              <a:t>The children were so excited about carving geometric shapes that they worked beyond the scope of the assignment and created other objects and wanted to keep the cardboard scraps for further creations. :-)</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Char char="●"/>
            </a:pPr>
            <a:r>
              <a:rPr lang="cs">
                <a:solidFill>
                  <a:srgbClr val="3C4043"/>
                </a:solidFill>
                <a:highlight>
                  <a:schemeClr val="lt1"/>
                </a:highlight>
                <a:latin typeface="Comfortaa"/>
                <a:ea typeface="Comfortaa"/>
                <a:cs typeface="Comfortaa"/>
                <a:sym typeface="Comfortaa"/>
              </a:rPr>
              <a:t>All rated outdoor learning as fun.</a:t>
            </a:r>
            <a:endParaRPr>
              <a:solidFill>
                <a:srgbClr val="3C4043"/>
              </a:solidFill>
              <a:highlight>
                <a:schemeClr val="lt1"/>
              </a:highlight>
              <a:latin typeface="Comfortaa"/>
              <a:ea typeface="Comfortaa"/>
              <a:cs typeface="Comfortaa"/>
              <a:sym typeface="Comfortaa"/>
            </a:endParaRPr>
          </a:p>
          <a:p>
            <a:pPr indent="0" lvl="0" marL="0" rtl="0" algn="l">
              <a:spcBef>
                <a:spcPts val="1200"/>
              </a:spcBef>
              <a:spcAft>
                <a:spcPts val="0"/>
              </a:spcAft>
              <a:buClr>
                <a:schemeClr val="dk2"/>
              </a:buClr>
              <a:buSzPts val="1100"/>
              <a:buFont typeface="Arial"/>
              <a:buNone/>
            </a:pPr>
            <a:r>
              <a:t/>
            </a:r>
            <a:endParaRPr sz="1100">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type="title"/>
          </p:nvPr>
        </p:nvSpPr>
        <p:spPr>
          <a:xfrm>
            <a:off x="423575" y="524200"/>
            <a:ext cx="7816500" cy="153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sz="3333">
                <a:latin typeface="Comfortaa"/>
                <a:ea typeface="Comfortaa"/>
                <a:cs typeface="Comfortaa"/>
                <a:sym typeface="Comfortaa"/>
              </a:rPr>
              <a:t>WHAT?</a:t>
            </a:r>
            <a:endParaRPr sz="3333">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b="0" lang="cs">
                <a:latin typeface="Comfortaa"/>
                <a:ea typeface="Comfortaa"/>
                <a:cs typeface="Comfortaa"/>
                <a:sym typeface="Comfortaa"/>
              </a:rPr>
              <a:t>Orienteering and geometric shapes</a:t>
            </a:r>
            <a:endParaRPr b="0">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80" name="Google Shape;80;p14"/>
          <p:cNvSpPr txBox="1"/>
          <p:nvPr>
            <p:ph idx="1" type="body"/>
          </p:nvPr>
        </p:nvSpPr>
        <p:spPr>
          <a:xfrm>
            <a:off x="382175" y="2571750"/>
            <a:ext cx="8157900" cy="2358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cs" sz="3000">
                <a:latin typeface="Comfortaa"/>
                <a:ea typeface="Comfortaa"/>
                <a:cs typeface="Comfortaa"/>
                <a:sym typeface="Comfortaa"/>
              </a:rPr>
              <a:t>WHO?</a:t>
            </a:r>
            <a:endParaRPr b="1" sz="3000">
              <a:latin typeface="Comfortaa"/>
              <a:ea typeface="Comfortaa"/>
              <a:cs typeface="Comfortaa"/>
              <a:sym typeface="Comfortaa"/>
            </a:endParaRPr>
          </a:p>
          <a:p>
            <a:pPr indent="0" lvl="0" marL="0" rtl="0" algn="l">
              <a:lnSpc>
                <a:spcPct val="100000"/>
              </a:lnSpc>
              <a:spcBef>
                <a:spcPts val="0"/>
              </a:spcBef>
              <a:spcAft>
                <a:spcPts val="0"/>
              </a:spcAft>
              <a:buNone/>
            </a:pPr>
            <a:r>
              <a:t/>
            </a:r>
            <a:endParaRPr b="1" sz="3000">
              <a:latin typeface="Comfortaa"/>
              <a:ea typeface="Comfortaa"/>
              <a:cs typeface="Comfortaa"/>
              <a:sym typeface="Comfortaa"/>
            </a:endParaRPr>
          </a:p>
          <a:p>
            <a:pPr indent="0" lvl="0" marL="0" rtl="0" algn="l">
              <a:lnSpc>
                <a:spcPct val="100000"/>
              </a:lnSpc>
              <a:spcBef>
                <a:spcPts val="0"/>
              </a:spcBef>
              <a:spcAft>
                <a:spcPts val="0"/>
              </a:spcAft>
              <a:buClr>
                <a:schemeClr val="dk2"/>
              </a:buClr>
              <a:buSzPts val="1100"/>
              <a:buFont typeface="Arial"/>
              <a:buNone/>
            </a:pPr>
            <a:r>
              <a:rPr lang="cs" sz="2700">
                <a:latin typeface="Comfortaa"/>
                <a:ea typeface="Comfortaa"/>
                <a:cs typeface="Comfortaa"/>
                <a:sym typeface="Comfortaa"/>
              </a:rPr>
              <a:t>5th-grade students - 10-11 years old</a:t>
            </a:r>
            <a:endParaRPr sz="2700">
              <a:latin typeface="Comfortaa"/>
              <a:ea typeface="Comfortaa"/>
              <a:cs typeface="Comfortaa"/>
              <a:sym typeface="Comfortaa"/>
            </a:endParaRPr>
          </a:p>
          <a:p>
            <a:pPr indent="0" lvl="0" marL="0" rtl="0" algn="l">
              <a:lnSpc>
                <a:spcPct val="100000"/>
              </a:lnSpc>
              <a:spcBef>
                <a:spcPts val="0"/>
              </a:spcBef>
              <a:spcAft>
                <a:spcPts val="0"/>
              </a:spcAft>
              <a:buClr>
                <a:schemeClr val="dk2"/>
              </a:buClr>
              <a:buSzPts val="1100"/>
              <a:buFont typeface="Arial"/>
              <a:buNone/>
            </a:pPr>
            <a:r>
              <a:t/>
            </a:r>
            <a:endParaRPr b="1" sz="2900">
              <a:latin typeface="Comfortaa"/>
              <a:ea typeface="Comfortaa"/>
              <a:cs typeface="Comfortaa"/>
              <a:sym typeface="Comfortaa"/>
            </a:endParaRPr>
          </a:p>
          <a:p>
            <a:pPr indent="0" lvl="0" marL="0" rtl="0" algn="l">
              <a:lnSpc>
                <a:spcPct val="100000"/>
              </a:lnSpc>
              <a:spcBef>
                <a:spcPts val="0"/>
              </a:spcBef>
              <a:spcAft>
                <a:spcPts val="0"/>
              </a:spcAft>
              <a:buClr>
                <a:schemeClr val="dk2"/>
              </a:buClr>
              <a:buSzPts val="1100"/>
              <a:buFont typeface="Arial"/>
              <a:buNone/>
            </a:pPr>
            <a:r>
              <a:t/>
            </a:r>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ph type="title"/>
          </p:nvPr>
        </p:nvSpPr>
        <p:spPr>
          <a:xfrm>
            <a:off x="434550" y="544925"/>
            <a:ext cx="82749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HOW</a:t>
            </a:r>
            <a:r>
              <a:rPr lang="cs">
                <a:latin typeface="Comfortaa"/>
                <a:ea typeface="Comfortaa"/>
                <a:cs typeface="Comfortaa"/>
                <a:sym typeface="Comfortaa"/>
              </a:rPr>
              <a:t>?</a:t>
            </a:r>
            <a:endParaRPr>
              <a:latin typeface="Comfortaa"/>
              <a:ea typeface="Comfortaa"/>
              <a:cs typeface="Comfortaa"/>
              <a:sym typeface="Comfortaa"/>
            </a:endParaRPr>
          </a:p>
          <a:p>
            <a:pPr indent="0" lvl="0" marL="0" rtl="0" algn="l">
              <a:spcBef>
                <a:spcPts val="0"/>
              </a:spcBef>
              <a:spcAft>
                <a:spcPts val="0"/>
              </a:spcAft>
              <a:buClr>
                <a:schemeClr val="dk2"/>
              </a:buClr>
              <a:buSzPct val="36666"/>
              <a:buFont typeface="Arial"/>
              <a:buNone/>
            </a:pPr>
            <a:r>
              <a:t/>
            </a:r>
            <a:endParaRPr>
              <a:latin typeface="Comfortaa"/>
              <a:ea typeface="Comfortaa"/>
              <a:cs typeface="Comfortaa"/>
              <a:sym typeface="Comfortaa"/>
            </a:endParaRPr>
          </a:p>
          <a:p>
            <a:pPr indent="0" lvl="0" marL="0" rtl="0" algn="l">
              <a:spcBef>
                <a:spcPts val="0"/>
              </a:spcBef>
              <a:spcAft>
                <a:spcPts val="0"/>
              </a:spcAft>
              <a:buNone/>
            </a:pPr>
            <a:r>
              <a:t/>
            </a:r>
            <a:endParaRPr/>
          </a:p>
        </p:txBody>
      </p:sp>
      <p:sp>
        <p:nvSpPr>
          <p:cNvPr id="86" name="Google Shape;86;p15"/>
          <p:cNvSpPr txBox="1"/>
          <p:nvPr>
            <p:ph idx="1" type="body"/>
          </p:nvPr>
        </p:nvSpPr>
        <p:spPr>
          <a:xfrm>
            <a:off x="240396" y="1450850"/>
            <a:ext cx="81915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3C4043"/>
              </a:buClr>
              <a:buSzPts val="1800"/>
              <a:buFont typeface="Comfortaa"/>
              <a:buAutoNum type="arabicPeriod"/>
            </a:pPr>
            <a:r>
              <a:rPr lang="cs">
                <a:solidFill>
                  <a:srgbClr val="3C4043"/>
                </a:solidFill>
                <a:highlight>
                  <a:schemeClr val="lt1"/>
                </a:highlight>
                <a:latin typeface="Comfortaa"/>
                <a:ea typeface="Comfortaa"/>
                <a:cs typeface="Comfortaa"/>
                <a:sym typeface="Comfortaa"/>
              </a:rPr>
              <a:t>Introduction - dividing students into pairs, preparing aids</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AutoNum type="arabicPeriod"/>
            </a:pPr>
            <a:r>
              <a:rPr lang="cs">
                <a:solidFill>
                  <a:srgbClr val="3C4043"/>
                </a:solidFill>
                <a:highlight>
                  <a:schemeClr val="lt1"/>
                </a:highlight>
                <a:latin typeface="Comfortaa"/>
                <a:ea typeface="Comfortaa"/>
                <a:cs typeface="Comfortaa"/>
                <a:sym typeface="Comfortaa"/>
              </a:rPr>
              <a:t>Moving to a park near the school</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AutoNum type="arabicPeriod"/>
            </a:pPr>
            <a:r>
              <a:rPr lang="cs">
                <a:solidFill>
                  <a:srgbClr val="3C4043"/>
                </a:solidFill>
                <a:highlight>
                  <a:schemeClr val="lt1"/>
                </a:highlight>
                <a:latin typeface="Comfortaa"/>
                <a:ea typeface="Comfortaa"/>
                <a:cs typeface="Comfortaa"/>
                <a:sym typeface="Comfortaa"/>
              </a:rPr>
              <a:t>Explanation of the rules of the activity</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AutoNum type="arabicPeriod"/>
            </a:pPr>
            <a:r>
              <a:rPr lang="cs">
                <a:solidFill>
                  <a:srgbClr val="3C4043"/>
                </a:solidFill>
                <a:highlight>
                  <a:schemeClr val="lt1"/>
                </a:highlight>
                <a:latin typeface="Comfortaa"/>
                <a:ea typeface="Comfortaa"/>
                <a:cs typeface="Comfortaa"/>
                <a:sym typeface="Comfortaa"/>
              </a:rPr>
              <a:t>Familiarization with the map,                                                            orientation using a compass and                                           objects on the map</a:t>
            </a:r>
            <a:endParaRPr>
              <a:solidFill>
                <a:srgbClr val="3C4043"/>
              </a:solidFill>
              <a:highlight>
                <a:schemeClr val="lt1"/>
              </a:highlight>
              <a:latin typeface="Comfortaa"/>
              <a:ea typeface="Comfortaa"/>
              <a:cs typeface="Comfortaa"/>
              <a:sym typeface="Comfortaa"/>
            </a:endParaRPr>
          </a:p>
          <a:p>
            <a:pPr indent="-342900" lvl="0" marL="457200" rtl="0" algn="l">
              <a:spcBef>
                <a:spcPts val="0"/>
              </a:spcBef>
              <a:spcAft>
                <a:spcPts val="0"/>
              </a:spcAft>
              <a:buClr>
                <a:srgbClr val="3C4043"/>
              </a:buClr>
              <a:buSzPts val="1800"/>
              <a:buFont typeface="Comfortaa"/>
              <a:buAutoNum type="arabicPeriod"/>
            </a:pPr>
            <a:r>
              <a:rPr lang="cs">
                <a:solidFill>
                  <a:srgbClr val="3C4043"/>
                </a:solidFill>
                <a:highlight>
                  <a:schemeClr val="lt1"/>
                </a:highlight>
                <a:latin typeface="Comfortaa"/>
                <a:ea typeface="Comfortaa"/>
                <a:cs typeface="Comfortaa"/>
                <a:sym typeface="Comfortaa"/>
              </a:rPr>
              <a:t>Start/finish location markings</a:t>
            </a:r>
            <a:endParaRPr>
              <a:solidFill>
                <a:srgbClr val="3C4043"/>
              </a:solidFill>
              <a:highlight>
                <a:schemeClr val="lt1"/>
              </a:highlight>
              <a:latin typeface="Comfortaa"/>
              <a:ea typeface="Comfortaa"/>
              <a:cs typeface="Comfortaa"/>
              <a:sym typeface="Comfortaa"/>
            </a:endParaRPr>
          </a:p>
        </p:txBody>
      </p:sp>
      <p:pic>
        <p:nvPicPr>
          <p:cNvPr id="87" name="Google Shape;87;p15"/>
          <p:cNvPicPr preferRelativeResize="0"/>
          <p:nvPr/>
        </p:nvPicPr>
        <p:blipFill>
          <a:blip r:embed="rId3">
            <a:alphaModFix/>
          </a:blip>
          <a:stretch>
            <a:fillRect/>
          </a:stretch>
        </p:blipFill>
        <p:spPr>
          <a:xfrm>
            <a:off x="5464100" y="1913250"/>
            <a:ext cx="3441874" cy="2581425"/>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405675" y="513850"/>
            <a:ext cx="83163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HOW?</a:t>
            </a:r>
            <a:endParaRPr>
              <a:latin typeface="Comfortaa"/>
              <a:ea typeface="Comfortaa"/>
              <a:cs typeface="Comfortaa"/>
              <a:sym typeface="Comfortaa"/>
            </a:endParaRPr>
          </a:p>
          <a:p>
            <a:pPr indent="0" lvl="0" marL="0" rtl="0" algn="l">
              <a:spcBef>
                <a:spcPts val="0"/>
              </a:spcBef>
              <a:spcAft>
                <a:spcPts val="0"/>
              </a:spcAft>
              <a:buNone/>
            </a:pPr>
            <a:r>
              <a:t/>
            </a:r>
            <a:endParaRPr/>
          </a:p>
        </p:txBody>
      </p:sp>
      <p:sp>
        <p:nvSpPr>
          <p:cNvPr id="93" name="Google Shape;93;p16"/>
          <p:cNvSpPr txBox="1"/>
          <p:nvPr>
            <p:ph idx="1" type="body"/>
          </p:nvPr>
        </p:nvSpPr>
        <p:spPr>
          <a:xfrm>
            <a:off x="405671" y="1070550"/>
            <a:ext cx="83163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s">
                <a:latin typeface="Comfortaa"/>
                <a:ea typeface="Comfortaa"/>
                <a:cs typeface="Comfortaa"/>
                <a:sym typeface="Comfortaa"/>
              </a:rPr>
              <a:t>6. </a:t>
            </a:r>
            <a:r>
              <a:rPr lang="cs">
                <a:solidFill>
                  <a:srgbClr val="3C4043"/>
                </a:solidFill>
                <a:highlight>
                  <a:schemeClr val="lt1"/>
                </a:highlight>
                <a:latin typeface="Comfortaa"/>
                <a:ea typeface="Comfortaa"/>
                <a:cs typeface="Comfortaa"/>
                <a:sym typeface="Comfortaa"/>
              </a:rPr>
              <a:t>The children had the task of going around a total of 12 locations marked on the map. At each station they found a picture of a geometric shape. They named it and marked it in the worksheet.</a:t>
            </a:r>
            <a:endParaRPr>
              <a:highlight>
                <a:schemeClr val="lt1"/>
              </a:highlight>
              <a:latin typeface="Comfortaa"/>
              <a:ea typeface="Comfortaa"/>
              <a:cs typeface="Comfortaa"/>
              <a:sym typeface="Comfortaa"/>
            </a:endParaRPr>
          </a:p>
        </p:txBody>
      </p:sp>
      <p:pic>
        <p:nvPicPr>
          <p:cNvPr id="94" name="Google Shape;94;p16"/>
          <p:cNvPicPr preferRelativeResize="0"/>
          <p:nvPr/>
        </p:nvPicPr>
        <p:blipFill>
          <a:blip r:embed="rId3">
            <a:alphaModFix/>
          </a:blip>
          <a:stretch>
            <a:fillRect/>
          </a:stretch>
        </p:blipFill>
        <p:spPr>
          <a:xfrm>
            <a:off x="592050" y="2274850"/>
            <a:ext cx="4062828" cy="3047155"/>
          </a:xfrm>
          <a:prstGeom prst="rect">
            <a:avLst/>
          </a:prstGeom>
          <a:noFill/>
          <a:ln>
            <a:noFill/>
          </a:ln>
        </p:spPr>
      </p:pic>
      <p:pic>
        <p:nvPicPr>
          <p:cNvPr id="95" name="Google Shape;95;p16"/>
          <p:cNvPicPr preferRelativeResize="0"/>
          <p:nvPr/>
        </p:nvPicPr>
        <p:blipFill>
          <a:blip r:embed="rId4">
            <a:alphaModFix/>
          </a:blip>
          <a:stretch>
            <a:fillRect/>
          </a:stretch>
        </p:blipFill>
        <p:spPr>
          <a:xfrm>
            <a:off x="4659150" y="2252500"/>
            <a:ext cx="4062828" cy="3047124"/>
          </a:xfrm>
          <a:prstGeom prst="rect">
            <a:avLst/>
          </a:prstGeom>
          <a:noFill/>
          <a:ln>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1" name="Google Shape;101;p1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2" name="Google Shape;102;p17" title="video_orienteering_1.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8" name="Google Shape;108;p18"/>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18" title="video_orienteering_6.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5" name="Google Shape;115;p19"/>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6" name="Google Shape;116;p19" title="video_orienteering_4.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95325" y="575950"/>
            <a:ext cx="83265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HOW?</a:t>
            </a:r>
            <a:endParaRPr/>
          </a:p>
        </p:txBody>
      </p:sp>
      <p:sp>
        <p:nvSpPr>
          <p:cNvPr id="122" name="Google Shape;122;p20"/>
          <p:cNvSpPr txBox="1"/>
          <p:nvPr>
            <p:ph idx="1" type="body"/>
          </p:nvPr>
        </p:nvSpPr>
        <p:spPr>
          <a:xfrm>
            <a:off x="395325" y="1211350"/>
            <a:ext cx="32394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s"/>
              <a:t>7. </a:t>
            </a:r>
            <a:r>
              <a:rPr lang="cs">
                <a:solidFill>
                  <a:srgbClr val="3C4043"/>
                </a:solidFill>
                <a:highlight>
                  <a:schemeClr val="lt1"/>
                </a:highlight>
                <a:latin typeface="Comfortaa"/>
                <a:ea typeface="Comfortaa"/>
                <a:cs typeface="Comfortaa"/>
                <a:sym typeface="Comfortaa"/>
              </a:rPr>
              <a:t>After finding all the geometric shapes, the children returned to the start. With the help of the teacher, they checked the correctness of naming geometric shapes.</a:t>
            </a:r>
            <a:endParaRPr>
              <a:highlight>
                <a:schemeClr val="lt1"/>
              </a:highlight>
              <a:latin typeface="Comfortaa"/>
              <a:ea typeface="Comfortaa"/>
              <a:cs typeface="Comfortaa"/>
              <a:sym typeface="Comfortaa"/>
            </a:endParaRPr>
          </a:p>
        </p:txBody>
      </p:sp>
      <p:pic>
        <p:nvPicPr>
          <p:cNvPr id="123" name="Google Shape;123;p20" title="video_orienteering_8.mp4">
            <a:hlinkClick r:id="rId3"/>
          </p:cNvPr>
          <p:cNvPicPr preferRelativeResize="0"/>
          <p:nvPr/>
        </p:nvPicPr>
        <p:blipFill>
          <a:blip r:embed="rId4">
            <a:alphaModFix/>
          </a:blip>
          <a:stretch>
            <a:fillRect/>
          </a:stretch>
        </p:blipFill>
        <p:spPr>
          <a:xfrm>
            <a:off x="3634725" y="991175"/>
            <a:ext cx="5204477" cy="2927518"/>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416025" y="459500"/>
            <a:ext cx="4046400" cy="55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cs">
                <a:latin typeface="Comfortaa"/>
                <a:ea typeface="Comfortaa"/>
                <a:cs typeface="Comfortaa"/>
                <a:sym typeface="Comfortaa"/>
              </a:rPr>
              <a:t>HOW?</a:t>
            </a:r>
            <a:endParaRPr/>
          </a:p>
          <a:p>
            <a:pPr indent="0" lvl="0" marL="0" rtl="0" algn="l">
              <a:spcBef>
                <a:spcPts val="0"/>
              </a:spcBef>
              <a:spcAft>
                <a:spcPts val="0"/>
              </a:spcAft>
              <a:buNone/>
            </a:pPr>
            <a:r>
              <a:t/>
            </a:r>
            <a:endParaRPr/>
          </a:p>
        </p:txBody>
      </p:sp>
      <p:sp>
        <p:nvSpPr>
          <p:cNvPr id="129" name="Google Shape;129;p21"/>
          <p:cNvSpPr txBox="1"/>
          <p:nvPr>
            <p:ph idx="1" type="body"/>
          </p:nvPr>
        </p:nvSpPr>
        <p:spPr>
          <a:xfrm>
            <a:off x="312550" y="1018400"/>
            <a:ext cx="4636500" cy="2163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cs"/>
              <a:t>8. </a:t>
            </a:r>
            <a:r>
              <a:rPr lang="cs">
                <a:solidFill>
                  <a:srgbClr val="3C4043"/>
                </a:solidFill>
                <a:highlight>
                  <a:schemeClr val="lt1"/>
                </a:highlight>
                <a:latin typeface="Comfortaa"/>
                <a:ea typeface="Comfortaa"/>
                <a:cs typeface="Comfortaa"/>
                <a:sym typeface="Comfortaa"/>
              </a:rPr>
              <a:t>The pupils made a square and a rectangle out of cardboard. They measured, drew and cut. Then they calculated the perimeter and content of these geometric shapes and wrote them down on the finished product.</a:t>
            </a:r>
            <a:endParaRPr>
              <a:highlight>
                <a:schemeClr val="lt1"/>
              </a:highlight>
              <a:latin typeface="Comfortaa"/>
              <a:ea typeface="Comfortaa"/>
              <a:cs typeface="Comfortaa"/>
              <a:sym typeface="Comfortaa"/>
            </a:endParaRPr>
          </a:p>
        </p:txBody>
      </p:sp>
      <p:pic>
        <p:nvPicPr>
          <p:cNvPr id="130" name="Google Shape;130;p21"/>
          <p:cNvPicPr preferRelativeResize="0"/>
          <p:nvPr/>
        </p:nvPicPr>
        <p:blipFill>
          <a:blip r:embed="rId3">
            <a:alphaModFix/>
          </a:blip>
          <a:stretch>
            <a:fillRect/>
          </a:stretch>
        </p:blipFill>
        <p:spPr>
          <a:xfrm>
            <a:off x="5004450" y="690894"/>
            <a:ext cx="4046403" cy="3034806"/>
          </a:xfrm>
          <a:prstGeom prst="rect">
            <a:avLst/>
          </a:prstGeom>
          <a:noFill/>
          <a:ln>
            <a:noFill/>
          </a:ln>
        </p:spPr>
      </p:pic>
      <p:pic>
        <p:nvPicPr>
          <p:cNvPr id="131" name="Google Shape;131;p21"/>
          <p:cNvPicPr preferRelativeResize="0"/>
          <p:nvPr/>
        </p:nvPicPr>
        <p:blipFill>
          <a:blip r:embed="rId4">
            <a:alphaModFix/>
          </a:blip>
          <a:stretch>
            <a:fillRect/>
          </a:stretch>
        </p:blipFill>
        <p:spPr>
          <a:xfrm>
            <a:off x="1709545" y="2865000"/>
            <a:ext cx="3038029" cy="2278499"/>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